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1" r:id="rId5"/>
    <p:sldId id="279" r:id="rId6"/>
    <p:sldId id="281" r:id="rId7"/>
    <p:sldId id="280" r:id="rId8"/>
    <p:sldId id="282" r:id="rId9"/>
    <p:sldId id="283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5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1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3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3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6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7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70F1-E73F-4E28-AF80-C3B1B3351783}" type="datetimeFigureOut">
              <a:rPr lang="en-GB" smtClean="0"/>
              <a:t>17/01/2026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8097-4FCF-4A0C-8EC4-2415B582D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68441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MOD006671 Quantitative Methods for Banking and Finance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Week 2 Seminar – Basic Quantitative Analysis using SPSS</a:t>
            </a:r>
          </a:p>
        </p:txBody>
      </p:sp>
    </p:spTree>
    <p:extLst>
      <p:ext uri="{BB962C8B-B14F-4D97-AF65-F5344CB8AC3E}">
        <p14:creationId xmlns:p14="http://schemas.microsoft.com/office/powerpoint/2010/main" val="35774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A6A4-C4FE-2855-0D10-4B8C8A21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Histogram- assess distribution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/>
          <a:lstStyle/>
          <a:p>
            <a:r>
              <a:rPr lang="en-GB" dirty="0"/>
              <a:t>Go to Graphs Menu</a:t>
            </a:r>
          </a:p>
          <a:p>
            <a:r>
              <a:rPr lang="en-GB" dirty="0"/>
              <a:t>Choose Histogram</a:t>
            </a:r>
          </a:p>
          <a:p>
            <a:endParaRPr lang="en-GB" dirty="0"/>
          </a:p>
          <a:p>
            <a:r>
              <a:rPr lang="en-GB" dirty="0"/>
              <a:t>Select </a:t>
            </a:r>
            <a:r>
              <a:rPr lang="en-GB" b="1" dirty="0"/>
              <a:t>mpg</a:t>
            </a:r>
            <a:r>
              <a:rPr lang="en-GB" dirty="0"/>
              <a:t>, click </a:t>
            </a:r>
            <a:r>
              <a:rPr lang="en-GB" b="1" dirty="0"/>
              <a:t>arrow</a:t>
            </a:r>
          </a:p>
          <a:p>
            <a:r>
              <a:rPr lang="en-GB" dirty="0"/>
              <a:t>Check </a:t>
            </a:r>
            <a:r>
              <a:rPr lang="en-GB" b="1" dirty="0"/>
              <a:t>Display normal curve</a:t>
            </a:r>
          </a:p>
          <a:p>
            <a:r>
              <a:rPr lang="en-GB" dirty="0"/>
              <a:t>Click </a:t>
            </a:r>
            <a:r>
              <a:rPr lang="en-GB" b="1" dirty="0"/>
              <a:t>OK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1D914-0BBF-C9CB-2EC0-760F2090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603" y="1523999"/>
            <a:ext cx="2160291" cy="427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20DFE-568E-4DA4-977C-55ED48F5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66" y="1523999"/>
            <a:ext cx="4952834" cy="13388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FA105E-08BD-2DB5-2E4D-379D506FC8A6}"/>
              </a:ext>
            </a:extLst>
          </p:cNvPr>
          <p:cNvSpPr/>
          <p:nvPr/>
        </p:nvSpPr>
        <p:spPr>
          <a:xfrm>
            <a:off x="4661645" y="5265640"/>
            <a:ext cx="1111625" cy="530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0829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86" y="446287"/>
            <a:ext cx="10515600" cy="961172"/>
          </a:xfrm>
        </p:spPr>
        <p:txBody>
          <a:bodyPr>
            <a:normAutofit fontScale="90000"/>
          </a:bodyPr>
          <a:lstStyle/>
          <a:p>
            <a:r>
              <a:rPr lang="en-GB" dirty="0"/>
              <a:t>Scatter Plot- relationships between different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082"/>
            <a:ext cx="5168153" cy="4776240"/>
          </a:xfrm>
        </p:spPr>
        <p:txBody>
          <a:bodyPr/>
          <a:lstStyle/>
          <a:p>
            <a:r>
              <a:rPr lang="en-GB" dirty="0"/>
              <a:t>Suppose you are suspecting some form of causal relationship exists between </a:t>
            </a:r>
            <a:r>
              <a:rPr lang="en-GB" b="1" dirty="0"/>
              <a:t>mpg</a:t>
            </a:r>
            <a:r>
              <a:rPr lang="en-GB" dirty="0"/>
              <a:t> and </a:t>
            </a:r>
            <a:r>
              <a:rPr lang="en-GB" b="1" dirty="0"/>
              <a:t>weight </a:t>
            </a:r>
            <a:r>
              <a:rPr lang="en-GB" dirty="0"/>
              <a:t>of a car.</a:t>
            </a:r>
          </a:p>
          <a:p>
            <a:r>
              <a:rPr lang="en-GB" dirty="0"/>
              <a:t>You can </a:t>
            </a:r>
            <a:r>
              <a:rPr lang="en-GB" b="1" dirty="0"/>
              <a:t>plot a scatter diagram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52336-9D2F-40C2-38CB-A1511532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3" y="1138518"/>
            <a:ext cx="4786571" cy="54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24254"/>
            <a:ext cx="9689465" cy="731186"/>
          </a:xfrm>
        </p:spPr>
        <p:txBody>
          <a:bodyPr>
            <a:normAutofit fontScale="90000"/>
          </a:bodyPr>
          <a:lstStyle/>
          <a:p>
            <a:r>
              <a:rPr lang="en-GB" dirty="0"/>
              <a:t>Producing basic descriptive statistics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4733"/>
            <a:ext cx="10515600" cy="1407080"/>
          </a:xfrm>
        </p:spPr>
        <p:txBody>
          <a:bodyPr>
            <a:normAutofit/>
          </a:bodyPr>
          <a:lstStyle/>
          <a:p>
            <a:r>
              <a:rPr lang="en-GB" sz="2400" b="1" dirty="0"/>
              <a:t>Open SPSS</a:t>
            </a:r>
          </a:p>
          <a:p>
            <a:r>
              <a:rPr lang="en-GB" sz="2400" b="1" dirty="0"/>
              <a:t>Click New Data Set</a:t>
            </a:r>
            <a:endParaRPr lang="en-GB" sz="24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39FF9-F35E-C12D-B7F1-DAF6B83C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83" y="2438399"/>
            <a:ext cx="7508106" cy="41706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F7F4906-5A91-13CC-35A5-2C278D1A2586}"/>
              </a:ext>
            </a:extLst>
          </p:cNvPr>
          <p:cNvSpPr/>
          <p:nvPr/>
        </p:nvSpPr>
        <p:spPr>
          <a:xfrm>
            <a:off x="3890682" y="3021106"/>
            <a:ext cx="1255059" cy="627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23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6F22-A3A3-1414-BB68-7AF13603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Get familiar with SPSS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E6694-C0B2-EBB3-FDA5-B0F9F30D78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94128" y="1690688"/>
            <a:ext cx="4201134" cy="43513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D85A0-24FF-132E-A043-D6FA2AB17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894" y="1825625"/>
            <a:ext cx="5181600" cy="4351338"/>
          </a:xfrm>
        </p:spPr>
        <p:txBody>
          <a:bodyPr/>
          <a:lstStyle/>
          <a:p>
            <a:r>
              <a:rPr lang="en-TT" dirty="0"/>
              <a:t>There are 2 views of the Data:</a:t>
            </a:r>
          </a:p>
          <a:p>
            <a:endParaRPr lang="en-TT" dirty="0"/>
          </a:p>
          <a:p>
            <a:r>
              <a:rPr lang="en-TT" dirty="0"/>
              <a:t>Data View</a:t>
            </a:r>
          </a:p>
          <a:p>
            <a:endParaRPr lang="en-TT" dirty="0"/>
          </a:p>
          <a:p>
            <a:r>
              <a:rPr lang="en-TT" dirty="0"/>
              <a:t>Variable 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435F4C-908B-7843-CCF1-16B5CB81A149}"/>
              </a:ext>
            </a:extLst>
          </p:cNvPr>
          <p:cNvSpPr/>
          <p:nvPr/>
        </p:nvSpPr>
        <p:spPr>
          <a:xfrm>
            <a:off x="7234517" y="5549434"/>
            <a:ext cx="1255059" cy="627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567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DD5D-C8F1-85CC-EE85-DB45E0D4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Import Data to SPSS from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19282" cy="4351338"/>
          </a:xfrm>
        </p:spPr>
        <p:txBody>
          <a:bodyPr/>
          <a:lstStyle/>
          <a:p>
            <a:r>
              <a:rPr lang="en-GB" dirty="0"/>
              <a:t>Go to </a:t>
            </a:r>
            <a:r>
              <a:rPr lang="en-GB" b="1" dirty="0"/>
              <a:t>File Menu</a:t>
            </a:r>
            <a:r>
              <a:rPr lang="en-GB" dirty="0"/>
              <a:t>, then click </a:t>
            </a:r>
            <a:r>
              <a:rPr lang="en-GB" b="1" dirty="0"/>
              <a:t>Import</a:t>
            </a:r>
          </a:p>
          <a:p>
            <a:r>
              <a:rPr lang="en-GB" b="1" dirty="0"/>
              <a:t>Choose Excel</a:t>
            </a:r>
          </a:p>
          <a:p>
            <a:endParaRPr lang="en-GB" dirty="0"/>
          </a:p>
          <a:p>
            <a:r>
              <a:rPr lang="en-GB" dirty="0"/>
              <a:t>Choose</a:t>
            </a:r>
          </a:p>
          <a:p>
            <a:pPr lvl="1"/>
            <a:r>
              <a:rPr lang="en-GB" dirty="0"/>
              <a:t>Automobile data.xlsx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5F16B-F327-4163-53C4-CAB31DD1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06" y="1825625"/>
            <a:ext cx="5484861" cy="14958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DFCD68-77C6-C019-54B8-043A1C3F0CC9}"/>
              </a:ext>
            </a:extLst>
          </p:cNvPr>
          <p:cNvSpPr/>
          <p:nvPr/>
        </p:nvSpPr>
        <p:spPr>
          <a:xfrm>
            <a:off x="8839199" y="2850776"/>
            <a:ext cx="968189" cy="233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032BF-DD4A-3C8D-1D3A-71E2915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06" y="3619707"/>
            <a:ext cx="5488370" cy="27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28F8-C1E5-77CD-2B0F-262C37ED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28DB-FF02-7515-B3AB-12E6231B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TT" dirty="0"/>
              <a:t>Check boxes based on the characteristics of the data being imported</a:t>
            </a:r>
          </a:p>
          <a:p>
            <a:endParaRPr lang="en-TT" dirty="0"/>
          </a:p>
          <a:p>
            <a:r>
              <a:rPr lang="en-TT" dirty="0"/>
              <a:t>Click 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44064-16CE-7149-1556-446A6DD7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90" y="1825625"/>
            <a:ext cx="5689607" cy="39272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80A9E4-6C9F-0D6E-AE0E-9047196F79F4}"/>
              </a:ext>
            </a:extLst>
          </p:cNvPr>
          <p:cNvSpPr/>
          <p:nvPr/>
        </p:nvSpPr>
        <p:spPr>
          <a:xfrm>
            <a:off x="7727576" y="5519830"/>
            <a:ext cx="968189" cy="233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0141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2A87-A899-2059-3C84-ADD90993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Code Variables- Setup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6CC4-00AC-D77E-CE50-8D1BAA9F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3682" cy="4351338"/>
          </a:xfrm>
        </p:spPr>
        <p:txBody>
          <a:bodyPr>
            <a:normAutofit lnSpcReduction="10000"/>
          </a:bodyPr>
          <a:lstStyle/>
          <a:p>
            <a:r>
              <a:rPr lang="en-TT" dirty="0"/>
              <a:t>Go to Variable View</a:t>
            </a:r>
          </a:p>
          <a:p>
            <a:endParaRPr lang="en-TT" dirty="0"/>
          </a:p>
          <a:p>
            <a:r>
              <a:rPr lang="en-TT" dirty="0"/>
              <a:t>Based on your data you may need to:</a:t>
            </a:r>
          </a:p>
          <a:p>
            <a:r>
              <a:rPr lang="en-TT" dirty="0"/>
              <a:t>1. change the TYPE</a:t>
            </a:r>
          </a:p>
          <a:p>
            <a:r>
              <a:rPr lang="en-TT" dirty="0"/>
              <a:t>2. Label the variable</a:t>
            </a:r>
          </a:p>
          <a:p>
            <a:r>
              <a:rPr lang="en-TT" dirty="0"/>
              <a:t>3. Code values </a:t>
            </a:r>
          </a:p>
          <a:p>
            <a:pPr lvl="1"/>
            <a:r>
              <a:rPr lang="en-TT" dirty="0"/>
              <a:t>e.g. 0- Female, 1- Male</a:t>
            </a:r>
          </a:p>
          <a:p>
            <a:r>
              <a:rPr lang="en-TT" dirty="0"/>
              <a:t>4. Change Measure to match type of data</a:t>
            </a:r>
          </a:p>
          <a:p>
            <a:endParaRPr lang="en-TT" dirty="0"/>
          </a:p>
          <a:p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81599-08B1-A6BA-819E-6BF47C0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64" y="1976510"/>
            <a:ext cx="7331919" cy="2550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7A4ACA-4E71-EEB8-568F-6E90446843D4}"/>
              </a:ext>
            </a:extLst>
          </p:cNvPr>
          <p:cNvSpPr/>
          <p:nvPr/>
        </p:nvSpPr>
        <p:spPr>
          <a:xfrm>
            <a:off x="5692588" y="2537012"/>
            <a:ext cx="663388" cy="187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64F9C-2709-F568-85C2-EC2F4CFC6E43}"/>
              </a:ext>
            </a:extLst>
          </p:cNvPr>
          <p:cNvSpPr/>
          <p:nvPr/>
        </p:nvSpPr>
        <p:spPr>
          <a:xfrm>
            <a:off x="7404847" y="2537011"/>
            <a:ext cx="663388" cy="187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0851D-77AB-0EA7-20C9-20BDF81C379F}"/>
              </a:ext>
            </a:extLst>
          </p:cNvPr>
          <p:cNvSpPr/>
          <p:nvPr/>
        </p:nvSpPr>
        <p:spPr>
          <a:xfrm>
            <a:off x="8139953" y="2537011"/>
            <a:ext cx="663388" cy="187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0F99A-1A35-6384-9F67-D29A840D1052}"/>
              </a:ext>
            </a:extLst>
          </p:cNvPr>
          <p:cNvSpPr/>
          <p:nvPr/>
        </p:nvSpPr>
        <p:spPr>
          <a:xfrm>
            <a:off x="10690412" y="2537010"/>
            <a:ext cx="663388" cy="187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7749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89AC-9682-F47D-10CE-E6F225B3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Ready to Start Descriptive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0B4EB-E8FA-3A28-E50F-99757777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059" cy="4351338"/>
          </a:xfrm>
        </p:spPr>
        <p:txBody>
          <a:bodyPr>
            <a:normAutofit lnSpcReduction="10000"/>
          </a:bodyPr>
          <a:lstStyle/>
          <a:p>
            <a:r>
              <a:rPr lang="en-TT" dirty="0"/>
              <a:t>Go to </a:t>
            </a:r>
            <a:r>
              <a:rPr lang="en-TT" b="1" dirty="0" err="1"/>
              <a:t>Analyze</a:t>
            </a:r>
            <a:r>
              <a:rPr lang="en-TT" dirty="0"/>
              <a:t> Menu</a:t>
            </a:r>
          </a:p>
          <a:p>
            <a:r>
              <a:rPr lang="en-TT" dirty="0"/>
              <a:t>Choose </a:t>
            </a:r>
            <a:r>
              <a:rPr lang="en-TT" b="1" dirty="0"/>
              <a:t>Descriptive Statistics</a:t>
            </a:r>
          </a:p>
          <a:p>
            <a:r>
              <a:rPr lang="en-TT" dirty="0"/>
              <a:t>Click </a:t>
            </a:r>
            <a:r>
              <a:rPr lang="en-TT" b="1" dirty="0"/>
              <a:t>Explore</a:t>
            </a:r>
          </a:p>
          <a:p>
            <a:endParaRPr lang="en-TT" b="1" dirty="0"/>
          </a:p>
          <a:p>
            <a:endParaRPr lang="en-TT" dirty="0"/>
          </a:p>
          <a:p>
            <a:r>
              <a:rPr lang="en-TT" dirty="0"/>
              <a:t>Choose</a:t>
            </a:r>
            <a:r>
              <a:rPr lang="en-TT" b="1" dirty="0"/>
              <a:t> </a:t>
            </a:r>
            <a:r>
              <a:rPr lang="en-TT" dirty="0"/>
              <a:t>Variable </a:t>
            </a:r>
            <a:r>
              <a:rPr lang="en-TT" b="1" dirty="0"/>
              <a:t>“Price” </a:t>
            </a:r>
            <a:r>
              <a:rPr lang="en-TT" dirty="0"/>
              <a:t>from list</a:t>
            </a:r>
          </a:p>
          <a:p>
            <a:r>
              <a:rPr lang="en-TT" dirty="0"/>
              <a:t>Click </a:t>
            </a:r>
            <a:r>
              <a:rPr lang="en-TT" b="1" dirty="0"/>
              <a:t>arrow</a:t>
            </a:r>
            <a:r>
              <a:rPr lang="en-TT" dirty="0"/>
              <a:t> for Dependent List</a:t>
            </a:r>
          </a:p>
          <a:p>
            <a:r>
              <a:rPr lang="en-TT" dirty="0"/>
              <a:t>Choose </a:t>
            </a:r>
            <a:r>
              <a:rPr lang="en-TT" b="1" dirty="0"/>
              <a:t>Statistics</a:t>
            </a:r>
            <a:r>
              <a:rPr lang="en-TT" dirty="0"/>
              <a:t> radio button</a:t>
            </a:r>
          </a:p>
          <a:p>
            <a:r>
              <a:rPr lang="en-TT" dirty="0"/>
              <a:t>Click </a:t>
            </a:r>
            <a:r>
              <a:rPr lang="en-TT" b="1" dirty="0"/>
              <a:t>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9F5F6-0112-654E-494D-0A3D7A70EF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119"/>
          <a:stretch>
            <a:fillRect/>
          </a:stretch>
        </p:blipFill>
        <p:spPr>
          <a:xfrm>
            <a:off x="7227440" y="1581900"/>
            <a:ext cx="3438671" cy="1847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BAE84C-A294-FA53-6C44-152231E6BC95}"/>
              </a:ext>
            </a:extLst>
          </p:cNvPr>
          <p:cNvSpPr/>
          <p:nvPr/>
        </p:nvSpPr>
        <p:spPr>
          <a:xfrm>
            <a:off x="8946775" y="2866283"/>
            <a:ext cx="894582" cy="530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B1D01-D406-E03A-5040-8FB919B4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14" y="3601386"/>
            <a:ext cx="3954232" cy="28914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D54245C-D35F-DA3F-963B-1E4EB11BF3A5}"/>
              </a:ext>
            </a:extLst>
          </p:cNvPr>
          <p:cNvSpPr/>
          <p:nvPr/>
        </p:nvSpPr>
        <p:spPr>
          <a:xfrm>
            <a:off x="8310281" y="4073813"/>
            <a:ext cx="894582" cy="530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C02BF2-43C2-2D4B-D809-D0C882CA0C3B}"/>
              </a:ext>
            </a:extLst>
          </p:cNvPr>
          <p:cNvSpPr/>
          <p:nvPr/>
        </p:nvSpPr>
        <p:spPr>
          <a:xfrm>
            <a:off x="7619999" y="5646181"/>
            <a:ext cx="894582" cy="530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091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1240-DFDB-78A2-4740-FA653251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Interpret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F11A5-E322-6BAD-5D7A-43627011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635" y="2896274"/>
            <a:ext cx="5465041" cy="3701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32D1B-B1B2-D18B-F883-D3C85F7B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635" y="1467010"/>
            <a:ext cx="54650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4507-D86E-795B-5BB4-8A372B0B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Explore using other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C3643-48A4-A504-ABE7-65CBF8C93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Mpg</a:t>
            </a:r>
          </a:p>
          <a:p>
            <a:r>
              <a:rPr lang="en-TT" dirty="0"/>
              <a:t>Weight</a:t>
            </a:r>
          </a:p>
          <a:p>
            <a:r>
              <a:rPr lang="en-TT" dirty="0"/>
              <a:t>Headroom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85689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MOD006671 Quantitative Methods for Banking and Finance </vt:lpstr>
      <vt:lpstr>Producing basic descriptive statistics in SPSS</vt:lpstr>
      <vt:lpstr>Get familiar with SPSS</vt:lpstr>
      <vt:lpstr>Import Data to SPSS from Excel</vt:lpstr>
      <vt:lpstr>PowerPoint Presentation</vt:lpstr>
      <vt:lpstr>Code Variables- Setup your data</vt:lpstr>
      <vt:lpstr>Ready to Start Descriptive Analysis</vt:lpstr>
      <vt:lpstr>Interpret Results</vt:lpstr>
      <vt:lpstr>Explore using other Variables</vt:lpstr>
      <vt:lpstr>Histogram- assess distribution of data</vt:lpstr>
      <vt:lpstr>Scatter Plot- relationships between different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 Methods</dc:title>
  <dc:creator>jessie-jia</dc:creator>
  <cp:lastModifiedBy>Andre Samuel</cp:lastModifiedBy>
  <cp:revision>33</cp:revision>
  <dcterms:created xsi:type="dcterms:W3CDTF">2016-03-08T12:23:34Z</dcterms:created>
  <dcterms:modified xsi:type="dcterms:W3CDTF">2026-01-17T06:06:56Z</dcterms:modified>
</cp:coreProperties>
</file>